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2a0efb6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2a0efb6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2a0efb6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2a0efb6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2a0efb66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2a0efb6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67c3c08d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67c3c08d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967c3c08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967c3c08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967c3c08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967c3c08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67c3c08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67c3c08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967c3c08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967c3c08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967c3c08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967c3c08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967c3c08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967c3c08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967c3c08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967c3c08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67c3c08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67c3c08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2a0efb6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2a0efb6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92708" y="16455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2608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Individual-Based COVID-19 Social Distancing Simulation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Ava Yang (ty2418), Kerry Hu (wh2453), Xiaoyu Chen (xc2525)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Simulation -</a:t>
            </a:r>
            <a:r>
              <a:rPr lang="en"/>
              <a:t> Ebola: Social distance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75" y="2968025"/>
            <a:ext cx="1206450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00" y="2208000"/>
            <a:ext cx="3684775" cy="20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875" y="2250200"/>
            <a:ext cx="3562549" cy="200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729450" y="1318650"/>
            <a:ext cx="7931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Simulation - </a:t>
            </a:r>
            <a:r>
              <a:rPr lang="en"/>
              <a:t>Ebola</a:t>
            </a:r>
            <a:r>
              <a:rPr lang="en"/>
              <a:t>: Vaccine allocation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75" y="2732800"/>
            <a:ext cx="1206450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138225"/>
            <a:ext cx="7217752" cy="24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Simulation - Ebola: Hospital Efficiency</a:t>
            </a:r>
            <a:endParaRPr/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50" y="2629338"/>
            <a:ext cx="1206450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75" y="2217625"/>
            <a:ext cx="3647876" cy="20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675" y="2178850"/>
            <a:ext cx="3809376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discussed 3 different policies: social distancing, vaccine allocation, and extra hospitalization capacity.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Among them, optimal policy regarding different virus is distinct: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(1) social distancing is the most effective policy in terms of reducing potential death for Coronavirus, followed by vaccine allocation;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(2) for Ebola, the enlargement of hospitalization capacity tends to work the best for improving the recovery process and controlling fatal death.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729450" y="2233050"/>
            <a:ext cx="76887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watching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Background</a:t>
            </a:r>
            <a:endParaRPr sz="24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926475"/>
            <a:ext cx="414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year 2020, the world is experiencing a pandemic from coronavirus and suffering huge loss from it. Tracing back the case scenarios in different regions, we want to identify the potential ways to mitigate this affection process.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focus on the social distance policy in </a:t>
            </a:r>
            <a:r>
              <a:rPr b="1" lang="en"/>
              <a:t>New York State</a:t>
            </a:r>
            <a:r>
              <a:rPr lang="en"/>
              <a:t> and want to simulate the Covid-19 spread dynamics under three </a:t>
            </a:r>
            <a:r>
              <a:rPr b="1" lang="en"/>
              <a:t>strategies: </a:t>
            </a:r>
            <a:r>
              <a:rPr b="1" lang="en"/>
              <a:t>social distance,</a:t>
            </a:r>
            <a:r>
              <a:rPr b="1" lang="en"/>
              <a:t> improve hospital efficiency</a:t>
            </a:r>
            <a:r>
              <a:rPr lang="en"/>
              <a:t> and </a:t>
            </a:r>
            <a:r>
              <a:rPr b="1" lang="en"/>
              <a:t>release of vaccines</a:t>
            </a:r>
            <a:r>
              <a:rPr lang="en"/>
              <a:t>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200" y="1853850"/>
            <a:ext cx="3675399" cy="24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</a:t>
            </a:r>
            <a:endParaRPr sz="2400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926475"/>
            <a:ext cx="500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and estimated parameters we used mainly come from the resources below.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JHU Repository: Infectious, recovered, and death cases in New York State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World Population Review: New York State population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MIDAS Research Networks: Estimated parameters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Basic reproduction rate (</a:t>
            </a:r>
            <a:r>
              <a:rPr lang="en"/>
              <a:t>R0</a:t>
            </a:r>
            <a:r>
              <a:rPr lang="en"/>
              <a:t>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Recovery rate (</a:t>
            </a:r>
            <a:r>
              <a:rPr lang="en"/>
              <a:t>𝛄</a:t>
            </a:r>
            <a:r>
              <a:rPr lang="en"/>
              <a:t>)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Incubation Period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Reporting Rate (RR)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01" name="Google Shape;101;p15"/>
          <p:cNvGrpSpPr/>
          <p:nvPr/>
        </p:nvGrpSpPr>
        <p:grpSpPr>
          <a:xfrm>
            <a:off x="5773432" y="1838221"/>
            <a:ext cx="2644766" cy="2261022"/>
            <a:chOff x="5011400" y="2138300"/>
            <a:chExt cx="2542800" cy="2113500"/>
          </a:xfrm>
        </p:grpSpPr>
        <p:sp>
          <p:nvSpPr>
            <p:cNvPr id="102" name="Google Shape;102;p15"/>
            <p:cNvSpPr/>
            <p:nvPr/>
          </p:nvSpPr>
          <p:spPr>
            <a:xfrm>
              <a:off x="6043400" y="2138300"/>
              <a:ext cx="1510800" cy="211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011400" y="2369475"/>
              <a:ext cx="1709100" cy="3549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JHU Repository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011400" y="3694475"/>
              <a:ext cx="1709100" cy="3549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MIDAS Research</a:t>
              </a:r>
              <a:r>
                <a:rPr lang="en"/>
                <a:t> </a:t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5011400" y="2986225"/>
              <a:ext cx="1709100" cy="446400"/>
            </a:xfrm>
            <a:prstGeom prst="homePlat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World Population Review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6631450" y="2724375"/>
              <a:ext cx="916500" cy="84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endParaRPr b="1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accent5"/>
                  </a:solidFill>
                  <a:latin typeface="Lato"/>
                  <a:ea typeface="Lato"/>
                  <a:cs typeface="Lato"/>
                  <a:sym typeface="Lato"/>
                </a:rPr>
                <a:t>Input</a:t>
              </a:r>
              <a:endParaRPr b="1" sz="15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 - SEIR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7650" y="1926463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(Total Population) = S (Susceptible)+E (Exposed)+I (Infectious)+R (Recovered)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805650" y="2371200"/>
            <a:ext cx="5518125" cy="476300"/>
            <a:chOff x="3281025" y="1786375"/>
            <a:chExt cx="5518125" cy="476300"/>
          </a:xfrm>
        </p:grpSpPr>
        <p:grpSp>
          <p:nvGrpSpPr>
            <p:cNvPr id="114" name="Google Shape;114;p16"/>
            <p:cNvGrpSpPr/>
            <p:nvPr/>
          </p:nvGrpSpPr>
          <p:grpSpPr>
            <a:xfrm>
              <a:off x="3281025" y="1944675"/>
              <a:ext cx="5518125" cy="318000"/>
              <a:chOff x="3046475" y="2253900"/>
              <a:chExt cx="5518125" cy="318000"/>
            </a:xfrm>
          </p:grpSpPr>
          <p:sp>
            <p:nvSpPr>
              <p:cNvPr id="115" name="Google Shape;115;p16"/>
              <p:cNvSpPr/>
              <p:nvPr/>
            </p:nvSpPr>
            <p:spPr>
              <a:xfrm>
                <a:off x="3046475" y="2253900"/>
                <a:ext cx="1048500" cy="318000"/>
              </a:xfrm>
              <a:prstGeom prst="roundRect">
                <a:avLst>
                  <a:gd fmla="val 16667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Susceptible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6" name="Google Shape;116;p16"/>
              <p:cNvSpPr/>
              <p:nvPr/>
            </p:nvSpPr>
            <p:spPr>
              <a:xfrm>
                <a:off x="4536350" y="2253900"/>
                <a:ext cx="1048500" cy="3180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Exposed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7" name="Google Shape;117;p16"/>
              <p:cNvSpPr/>
              <p:nvPr/>
            </p:nvSpPr>
            <p:spPr>
              <a:xfrm>
                <a:off x="6026225" y="2253900"/>
                <a:ext cx="1048500" cy="3180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Infectious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7516100" y="2253900"/>
                <a:ext cx="1048500" cy="3180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</a:rPr>
                  <a:t>Recovered</a:t>
                </a:r>
                <a:endParaRPr sz="12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19" name="Google Shape;119;p16"/>
              <p:cNvCxnSpPr>
                <a:stCxn id="115" idx="3"/>
                <a:endCxn id="116" idx="1"/>
              </p:cNvCxnSpPr>
              <p:nvPr/>
            </p:nvCxnSpPr>
            <p:spPr>
              <a:xfrm>
                <a:off x="4094975" y="2412900"/>
                <a:ext cx="4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0" name="Google Shape;120;p16"/>
              <p:cNvCxnSpPr>
                <a:stCxn id="116" idx="3"/>
                <a:endCxn id="117" idx="1"/>
              </p:cNvCxnSpPr>
              <p:nvPr/>
            </p:nvCxnSpPr>
            <p:spPr>
              <a:xfrm>
                <a:off x="5584850" y="2412900"/>
                <a:ext cx="4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21" name="Google Shape;121;p16"/>
              <p:cNvCxnSpPr>
                <a:stCxn id="117" idx="3"/>
                <a:endCxn id="118" idx="1"/>
              </p:cNvCxnSpPr>
              <p:nvPr/>
            </p:nvCxnSpPr>
            <p:spPr>
              <a:xfrm>
                <a:off x="7074725" y="2412900"/>
                <a:ext cx="441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122" name="Google Shape;122;p16"/>
            <p:cNvSpPr txBox="1"/>
            <p:nvPr/>
          </p:nvSpPr>
          <p:spPr>
            <a:xfrm>
              <a:off x="4356625" y="1786375"/>
              <a:ext cx="239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𝜷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5877625" y="1806175"/>
              <a:ext cx="239400" cy="15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𝝈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7398625" y="1814425"/>
              <a:ext cx="272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𝞬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5" name="Google Shape;125;p16"/>
          <p:cNvSpPr txBox="1"/>
          <p:nvPr/>
        </p:nvSpPr>
        <p:spPr>
          <a:xfrm>
            <a:off x="5226050" y="3019075"/>
            <a:ext cx="36492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d/dt = 𝜷 N/I  (Probability of changing from S to E)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d/dt = 𝝈 (Probability of changing from E to I)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d/dt = 𝞬 (Probability of changing from I to R)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029950" y="4367425"/>
            <a:ext cx="47556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2384100" y="3060400"/>
            <a:ext cx="3595750" cy="1373100"/>
            <a:chOff x="2231700" y="3060400"/>
            <a:chExt cx="3595750" cy="1373100"/>
          </a:xfrm>
        </p:grpSpPr>
        <p:sp>
          <p:nvSpPr>
            <p:cNvPr id="128" name="Google Shape;128;p16"/>
            <p:cNvSpPr/>
            <p:nvPr/>
          </p:nvSpPr>
          <p:spPr>
            <a:xfrm>
              <a:off x="2245625" y="3060400"/>
              <a:ext cx="2798700" cy="1373100"/>
            </a:xfrm>
            <a:prstGeom prst="leftRightArrowCallout">
              <a:avLst>
                <a:gd fmla="val 25000" name="adj1"/>
                <a:gd fmla="val 25000" name="adj2"/>
                <a:gd fmla="val 22035" name="adj3"/>
                <a:gd fmla="val 0" name="adj4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2231700" y="3235125"/>
              <a:ext cx="2111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Lato"/>
                  <a:ea typeface="Lato"/>
                  <a:cs typeface="Lato"/>
                  <a:sym typeface="Lato"/>
                </a:rPr>
                <a:t>Population Based</a:t>
              </a:r>
              <a:endParaRPr b="1"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3715750" y="3915925"/>
              <a:ext cx="2111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Lato"/>
                  <a:ea typeface="Lato"/>
                  <a:cs typeface="Lato"/>
                  <a:sym typeface="Lato"/>
                </a:rPr>
                <a:t>Individual</a:t>
              </a:r>
              <a:r>
                <a:rPr b="1" lang="en" sz="1300">
                  <a:latin typeface="Lato"/>
                  <a:ea typeface="Lato"/>
                  <a:cs typeface="Lato"/>
                  <a:sym typeface="Lato"/>
                </a:rPr>
                <a:t> Based</a:t>
              </a:r>
              <a:endParaRPr b="1"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2464025" y="3542050"/>
              <a:ext cx="3030000" cy="20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Lato"/>
                  <a:ea typeface="Lato"/>
                  <a:cs typeface="Lato"/>
                  <a:sym typeface="Lato"/>
                </a:rPr>
                <a:t>divide  each equation by its population </a:t>
              </a:r>
              <a:r>
                <a:rPr lang="en">
                  <a:latin typeface="Lato"/>
                  <a:ea typeface="Lato"/>
                  <a:cs typeface="Lato"/>
                  <a:sym typeface="Lato"/>
                </a:rPr>
                <a:t>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32" name="Google Shape;132;p16"/>
          <p:cNvSpPr txBox="1"/>
          <p:nvPr/>
        </p:nvSpPr>
        <p:spPr>
          <a:xfrm>
            <a:off x="910050" y="2910575"/>
            <a:ext cx="15666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dS/dt = - 𝜷 SN/I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dE/dt = 𝜷 SN/I - 𝝈 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dI/dt = 𝝈 E - 𝞬 I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dR/dt = 𝞬 I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6720450" y="1543875"/>
            <a:ext cx="1940100" cy="1447800"/>
          </a:xfrm>
          <a:prstGeom prst="wedgeRectCallout">
            <a:avLst>
              <a:gd fmla="val -7694" name="adj1"/>
              <a:gd fmla="val 65305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Simulate the status change situation for each individual based on the status change probability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SEIR - DH (Individual Based Simulation)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729450" y="1926475"/>
            <a:ext cx="812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(Total Population) = S (Susceptible)+E (Exposed)+I (Infectious)+R (Recovered)+D (Death)+H (Hospitalized)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 txBox="1"/>
          <p:nvPr/>
        </p:nvSpPr>
        <p:spPr>
          <a:xfrm>
            <a:off x="805650" y="3019075"/>
            <a:ext cx="36492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Probability (S to E): </a:t>
            </a: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𝜷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Probability (E to I): </a:t>
            </a:r>
            <a:r>
              <a:rPr lang="en" sz="13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𝝈</a:t>
            </a:r>
            <a:endParaRPr sz="13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Status of Infectious - Mild:</a:t>
            </a:r>
            <a:endParaRPr b="1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805650" y="4024550"/>
            <a:ext cx="36492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Probability (</a:t>
            </a: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I-Mild to D): MR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Probability (I-Mild to R): 𝞬_m 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3266275" y="4364400"/>
            <a:ext cx="32751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Probability (I-Critical to H): hospital_rate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266275" y="4236000"/>
            <a:ext cx="2518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 is not overloaded:</a:t>
            </a:r>
            <a:endParaRPr b="1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6558175" y="3135375"/>
            <a:ext cx="2518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Status of Hospitalized</a:t>
            </a:r>
            <a:endParaRPr b="1"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6587125" y="3329150"/>
            <a:ext cx="24603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(H to D): CDR_h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Probability</a:t>
            </a:r>
            <a:r>
              <a:rPr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(H to R): </a:t>
            </a:r>
            <a:r>
              <a:rPr lang="en" sz="13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𝞬_h</a:t>
            </a:r>
            <a:endParaRPr sz="13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805650" y="2281500"/>
            <a:ext cx="7355425" cy="783250"/>
            <a:chOff x="805650" y="2281500"/>
            <a:chExt cx="7355425" cy="783250"/>
          </a:xfrm>
        </p:grpSpPr>
        <p:grpSp>
          <p:nvGrpSpPr>
            <p:cNvPr id="147" name="Google Shape;147;p17"/>
            <p:cNvGrpSpPr/>
            <p:nvPr/>
          </p:nvGrpSpPr>
          <p:grpSpPr>
            <a:xfrm>
              <a:off x="805650" y="2281500"/>
              <a:ext cx="7355425" cy="783250"/>
              <a:chOff x="805650" y="2281500"/>
              <a:chExt cx="7355425" cy="783250"/>
            </a:xfrm>
          </p:grpSpPr>
          <p:sp>
            <p:nvSpPr>
              <p:cNvPr id="148" name="Google Shape;148;p17"/>
              <p:cNvSpPr/>
              <p:nvPr/>
            </p:nvSpPr>
            <p:spPr>
              <a:xfrm>
                <a:off x="5523275" y="2281500"/>
                <a:ext cx="1246500" cy="465900"/>
              </a:xfrm>
              <a:prstGeom prst="stripedRightArrow">
                <a:avLst>
                  <a:gd fmla="val 50000" name="adj1"/>
                  <a:gd fmla="val 48043" name="adj2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700"/>
              </a:p>
            </p:txBody>
          </p:sp>
          <p:grpSp>
            <p:nvGrpSpPr>
              <p:cNvPr id="149" name="Google Shape;149;p17"/>
              <p:cNvGrpSpPr/>
              <p:nvPr/>
            </p:nvGrpSpPr>
            <p:grpSpPr>
              <a:xfrm>
                <a:off x="805650" y="2318050"/>
                <a:ext cx="7355425" cy="746700"/>
                <a:chOff x="805650" y="2318050"/>
                <a:chExt cx="7355425" cy="746700"/>
              </a:xfrm>
            </p:grpSpPr>
            <p:grpSp>
              <p:nvGrpSpPr>
                <p:cNvPr id="150" name="Google Shape;150;p17"/>
                <p:cNvGrpSpPr/>
                <p:nvPr/>
              </p:nvGrpSpPr>
              <p:grpSpPr>
                <a:xfrm>
                  <a:off x="805650" y="2318050"/>
                  <a:ext cx="7355425" cy="746700"/>
                  <a:chOff x="805650" y="2318050"/>
                  <a:chExt cx="7355425" cy="746700"/>
                </a:xfrm>
              </p:grpSpPr>
              <p:grpSp>
                <p:nvGrpSpPr>
                  <p:cNvPr id="151" name="Google Shape;151;p17"/>
                  <p:cNvGrpSpPr/>
                  <p:nvPr/>
                </p:nvGrpSpPr>
                <p:grpSpPr>
                  <a:xfrm>
                    <a:off x="805650" y="2318050"/>
                    <a:ext cx="7355425" cy="746700"/>
                    <a:chOff x="805650" y="2394250"/>
                    <a:chExt cx="7355425" cy="746700"/>
                  </a:xfrm>
                </p:grpSpPr>
                <p:grpSp>
                  <p:nvGrpSpPr>
                    <p:cNvPr id="152" name="Google Shape;152;p17"/>
                    <p:cNvGrpSpPr/>
                    <p:nvPr/>
                  </p:nvGrpSpPr>
                  <p:grpSpPr>
                    <a:xfrm>
                      <a:off x="805650" y="2394250"/>
                      <a:ext cx="4502850" cy="746700"/>
                      <a:chOff x="3281025" y="1733225"/>
                      <a:chExt cx="4502850" cy="746700"/>
                    </a:xfrm>
                  </p:grpSpPr>
                  <p:grpSp>
                    <p:nvGrpSpPr>
                      <p:cNvPr id="153" name="Google Shape;153;p17"/>
                      <p:cNvGrpSpPr/>
                      <p:nvPr/>
                    </p:nvGrpSpPr>
                    <p:grpSpPr>
                      <a:xfrm>
                        <a:off x="3281025" y="1733225"/>
                        <a:ext cx="4502850" cy="746700"/>
                        <a:chOff x="3046475" y="2042450"/>
                        <a:chExt cx="4502850" cy="746700"/>
                      </a:xfrm>
                    </p:grpSpPr>
                    <p:sp>
                      <p:nvSpPr>
                        <p:cNvPr id="154" name="Google Shape;154;p17"/>
                        <p:cNvSpPr/>
                        <p:nvPr/>
                      </p:nvSpPr>
                      <p:spPr>
                        <a:xfrm>
                          <a:off x="3046475" y="2253900"/>
                          <a:ext cx="1048500" cy="318000"/>
                        </a:xfrm>
                        <a:prstGeom prst="roundRect">
                          <a:avLst>
                            <a:gd fmla="val 16667" name="adj"/>
                          </a:avLst>
                        </a:pr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chemeClr val="lt1"/>
                              </a:solidFill>
                            </a:rPr>
                            <a:t>Susceptible</a:t>
                          </a:r>
                          <a:endParaRPr sz="120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55" name="Google Shape;155;p17"/>
                        <p:cNvSpPr/>
                        <p:nvPr/>
                      </p:nvSpPr>
                      <p:spPr>
                        <a:xfrm>
                          <a:off x="4536350" y="2253900"/>
                          <a:ext cx="1048500" cy="318000"/>
                        </a:xfrm>
                        <a:prstGeom prst="roundRect">
                          <a:avLst>
                            <a:gd fmla="val 16667" name="adj"/>
                          </a:avLst>
                        </a:prstGeom>
                        <a:solidFill>
                          <a:schemeClr val="accent2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chemeClr val="lt1"/>
                              </a:solidFill>
                            </a:rPr>
                            <a:t>Exposed</a:t>
                          </a:r>
                          <a:endParaRPr sz="120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56" name="Google Shape;156;p17"/>
                        <p:cNvSpPr/>
                        <p:nvPr/>
                      </p:nvSpPr>
                      <p:spPr>
                        <a:xfrm>
                          <a:off x="6026225" y="2042450"/>
                          <a:ext cx="1523100" cy="746700"/>
                        </a:xfrm>
                        <a:prstGeom prst="roundRect">
                          <a:avLst>
                            <a:gd fmla="val 16667" name="adj"/>
                          </a:avLst>
                        </a:prstGeom>
                        <a:solidFill>
                          <a:schemeClr val="accent3"/>
                        </a:solidFill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chemeClr val="lt1"/>
                              </a:solidFill>
                            </a:rPr>
                            <a:t>Infectious - Mild </a:t>
                          </a:r>
                          <a:r>
                            <a:rPr lang="en" sz="1000">
                              <a:solidFill>
                                <a:schemeClr val="lt1"/>
                              </a:solidFill>
                            </a:rPr>
                            <a:t>(95%)</a:t>
                          </a:r>
                          <a:endParaRPr sz="1000">
                            <a:solidFill>
                              <a:schemeClr val="lt1"/>
                            </a:solidFill>
                          </a:endParaRPr>
                        </a:p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solidFill>
                                <a:schemeClr val="lt1"/>
                              </a:solidFill>
                            </a:rPr>
                            <a:t>Infectious - Critical</a:t>
                          </a:r>
                          <a:r>
                            <a:rPr lang="en" sz="1100">
                              <a:solidFill>
                                <a:schemeClr val="lt1"/>
                              </a:solidFill>
                            </a:rPr>
                            <a:t> </a:t>
                          </a:r>
                          <a:r>
                            <a:rPr lang="en" sz="1000">
                              <a:solidFill>
                                <a:schemeClr val="lt1"/>
                              </a:solidFill>
                            </a:rPr>
                            <a:t>(5%)</a:t>
                          </a:r>
                          <a:endParaRPr sz="1000">
                            <a:solidFill>
                              <a:schemeClr val="lt1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157" name="Google Shape;157;p17"/>
                        <p:cNvCxnSpPr>
                          <a:stCxn id="154" idx="3"/>
                          <a:endCxn id="155" idx="1"/>
                        </p:cNvCxnSpPr>
                        <p:nvPr/>
                      </p:nvCxnSpPr>
                      <p:spPr>
                        <a:xfrm>
                          <a:off x="4094975" y="2412900"/>
                          <a:ext cx="441300" cy="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triangle"/>
                        </a:ln>
                      </p:spPr>
                    </p:cxnSp>
                    <p:cxnSp>
                      <p:nvCxnSpPr>
                        <p:cNvPr id="158" name="Google Shape;158;p17"/>
                        <p:cNvCxnSpPr>
                          <a:stCxn id="155" idx="3"/>
                          <a:endCxn id="156" idx="1"/>
                        </p:cNvCxnSpPr>
                        <p:nvPr/>
                      </p:nvCxnSpPr>
                      <p:spPr>
                        <a:xfrm>
                          <a:off x="5584850" y="2412900"/>
                          <a:ext cx="441300" cy="30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triangle"/>
                        </a:ln>
                      </p:spPr>
                    </p:cxnSp>
                  </p:grpSp>
                  <p:sp>
                    <p:nvSpPr>
                      <p:cNvPr id="159" name="Google Shape;159;p17"/>
                      <p:cNvSpPr txBox="1"/>
                      <p:nvPr/>
                    </p:nvSpPr>
                    <p:spPr>
                      <a:xfrm>
                        <a:off x="4356625" y="1786375"/>
                        <a:ext cx="239400" cy="19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𝜷</a:t>
                        </a: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  <p:sp>
                    <p:nvSpPr>
                      <p:cNvPr id="160" name="Google Shape;160;p17"/>
                      <p:cNvSpPr txBox="1"/>
                      <p:nvPr/>
                    </p:nvSpPr>
                    <p:spPr>
                      <a:xfrm>
                        <a:off x="5877625" y="1806175"/>
                        <a:ext cx="239400" cy="15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>
                            <a:latin typeface="Lato"/>
                            <a:ea typeface="Lato"/>
                            <a:cs typeface="Lato"/>
                            <a:sym typeface="Lato"/>
                          </a:rPr>
                          <a:t>𝝈</a:t>
                        </a: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sp>
                  <p:nvSpPr>
                    <p:cNvPr id="161" name="Google Shape;161;p17"/>
                    <p:cNvSpPr/>
                    <p:nvPr/>
                  </p:nvSpPr>
                  <p:spPr>
                    <a:xfrm>
                      <a:off x="7112575" y="2423100"/>
                      <a:ext cx="1048500" cy="3180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Death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62" name="Google Shape;162;p17"/>
                    <p:cNvSpPr/>
                    <p:nvPr/>
                  </p:nvSpPr>
                  <p:spPr>
                    <a:xfrm>
                      <a:off x="5579800" y="2822950"/>
                      <a:ext cx="1102500" cy="3180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Hospitalized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63" name="Google Shape;163;p17"/>
                    <p:cNvSpPr/>
                    <p:nvPr/>
                  </p:nvSpPr>
                  <p:spPr>
                    <a:xfrm>
                      <a:off x="7112575" y="2822950"/>
                      <a:ext cx="1048500" cy="3180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Recovered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p:txBody>
                </p:sp>
                <p:cxnSp>
                  <p:nvCxnSpPr>
                    <p:cNvPr id="164" name="Google Shape;164;p17"/>
                    <p:cNvCxnSpPr>
                      <a:endCxn id="162" idx="1"/>
                    </p:cNvCxnSpPr>
                    <p:nvPr/>
                  </p:nvCxnSpPr>
                  <p:spPr>
                    <a:xfrm>
                      <a:off x="5324500" y="2981950"/>
                      <a:ext cx="2553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dash"/>
                      <a:round/>
                      <a:headEnd len="med" w="med" type="none"/>
                      <a:tailEnd len="med" w="med" type="triangle"/>
                    </a:ln>
                  </p:spPr>
                </p:cxnSp>
              </p:grpSp>
              <p:cxnSp>
                <p:nvCxnSpPr>
                  <p:cNvPr id="165" name="Google Shape;165;p17"/>
                  <p:cNvCxnSpPr/>
                  <p:nvPr/>
                </p:nvCxnSpPr>
                <p:spPr>
                  <a:xfrm flipH="1" rot="10800000">
                    <a:off x="6682238" y="2909250"/>
                    <a:ext cx="468600" cy="66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dash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66" name="Google Shape;166;p17"/>
                  <p:cNvCxnSpPr>
                    <a:stCxn id="162" idx="3"/>
                    <a:endCxn id="161" idx="1"/>
                  </p:cNvCxnSpPr>
                  <p:nvPr/>
                </p:nvCxnSpPr>
                <p:spPr>
                  <a:xfrm flipH="1" rot="10800000">
                    <a:off x="6682300" y="2505850"/>
                    <a:ext cx="430200" cy="399900"/>
                  </a:xfrm>
                  <a:prstGeom prst="bentConnector3">
                    <a:avLst>
                      <a:gd fmla="val 50009" name="adj1"/>
                    </a:avLst>
                  </a:prstGeom>
                  <a:noFill/>
                  <a:ln cap="flat" cmpd="sng" w="9525">
                    <a:solidFill>
                      <a:schemeClr val="dk2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167" name="Google Shape;167;p17"/>
                <p:cNvCxnSpPr>
                  <a:endCxn id="161" idx="1"/>
                </p:cNvCxnSpPr>
                <p:nvPr/>
              </p:nvCxnSpPr>
              <p:spPr>
                <a:xfrm>
                  <a:off x="6898975" y="2494800"/>
                  <a:ext cx="213600" cy="11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dashDot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sp>
          <p:nvSpPr>
            <p:cNvPr id="168" name="Google Shape;168;p17"/>
            <p:cNvSpPr txBox="1"/>
            <p:nvPr/>
          </p:nvSpPr>
          <p:spPr>
            <a:xfrm>
              <a:off x="5449000" y="2328200"/>
              <a:ext cx="14118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capacity overload</a:t>
              </a:r>
              <a:r>
                <a:rPr lang="en" sz="700"/>
                <a:t> 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9" name="Google Shape;169;p17"/>
          <p:cNvSpPr txBox="1"/>
          <p:nvPr/>
        </p:nvSpPr>
        <p:spPr>
          <a:xfrm>
            <a:off x="3266275" y="3088200"/>
            <a:ext cx="25182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Status of Infectious - Critical </a:t>
            </a:r>
            <a:endParaRPr b="1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 is overloaded:</a:t>
            </a:r>
            <a:endParaRPr b="1"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3266275" y="3445200"/>
            <a:ext cx="2938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Probability (I-Critical to D): CDR</a:t>
            </a:r>
            <a:endParaRPr sz="13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Probability (I-Critical to R): 𝞬_c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/>
          <p:nvPr/>
        </p:nvSpPr>
        <p:spPr>
          <a:xfrm rot="-3039492">
            <a:off x="5638898" y="3840479"/>
            <a:ext cx="1015545" cy="5352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SEIR - DHV (Individual Based Simulation)</a:t>
            </a:r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805650" y="2318050"/>
            <a:ext cx="7355425" cy="746700"/>
            <a:chOff x="805650" y="2394250"/>
            <a:chExt cx="7355425" cy="746700"/>
          </a:xfrm>
        </p:grpSpPr>
        <p:grpSp>
          <p:nvGrpSpPr>
            <p:cNvPr id="178" name="Google Shape;178;p18"/>
            <p:cNvGrpSpPr/>
            <p:nvPr/>
          </p:nvGrpSpPr>
          <p:grpSpPr>
            <a:xfrm>
              <a:off x="805650" y="2394250"/>
              <a:ext cx="4502850" cy="746700"/>
              <a:chOff x="3281025" y="1733225"/>
              <a:chExt cx="4502850" cy="746700"/>
            </a:xfrm>
          </p:grpSpPr>
          <p:grpSp>
            <p:nvGrpSpPr>
              <p:cNvPr id="179" name="Google Shape;179;p18"/>
              <p:cNvGrpSpPr/>
              <p:nvPr/>
            </p:nvGrpSpPr>
            <p:grpSpPr>
              <a:xfrm>
                <a:off x="3281025" y="1733225"/>
                <a:ext cx="4502850" cy="746700"/>
                <a:chOff x="3046475" y="2042450"/>
                <a:chExt cx="4502850" cy="746700"/>
              </a:xfrm>
            </p:grpSpPr>
            <p:sp>
              <p:nvSpPr>
                <p:cNvPr id="180" name="Google Shape;180;p18"/>
                <p:cNvSpPr/>
                <p:nvPr/>
              </p:nvSpPr>
              <p:spPr>
                <a:xfrm>
                  <a:off x="3046475" y="2253900"/>
                  <a:ext cx="1048500" cy="318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</a:rPr>
                    <a:t>Susceptible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1" name="Google Shape;181;p18"/>
                <p:cNvSpPr/>
                <p:nvPr/>
              </p:nvSpPr>
              <p:spPr>
                <a:xfrm>
                  <a:off x="4536350" y="2253900"/>
                  <a:ext cx="1048500" cy="3180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</a:rPr>
                    <a:t>Exposed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2" name="Google Shape;182;p18"/>
                <p:cNvSpPr/>
                <p:nvPr/>
              </p:nvSpPr>
              <p:spPr>
                <a:xfrm>
                  <a:off x="6026225" y="2042450"/>
                  <a:ext cx="1523100" cy="7467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</a:rPr>
                    <a:t>Infectious - Mild (95%)</a:t>
                  </a:r>
                  <a:endParaRPr sz="1200">
                    <a:solidFill>
                      <a:schemeClr val="lt1"/>
                    </a:solidFill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</a:rPr>
                    <a:t>Infectious Critical (5%)</a:t>
                  </a:r>
                  <a:endParaRPr sz="1200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83" name="Google Shape;183;p18"/>
                <p:cNvCxnSpPr>
                  <a:stCxn id="180" idx="3"/>
                  <a:endCxn id="181" idx="1"/>
                </p:cNvCxnSpPr>
                <p:nvPr/>
              </p:nvCxnSpPr>
              <p:spPr>
                <a:xfrm>
                  <a:off x="4094975" y="2412900"/>
                  <a:ext cx="4413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84" name="Google Shape;184;p18"/>
                <p:cNvCxnSpPr>
                  <a:stCxn id="181" idx="3"/>
                  <a:endCxn id="182" idx="1"/>
                </p:cNvCxnSpPr>
                <p:nvPr/>
              </p:nvCxnSpPr>
              <p:spPr>
                <a:xfrm>
                  <a:off x="5584850" y="2412900"/>
                  <a:ext cx="441300" cy="3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185" name="Google Shape;185;p18"/>
              <p:cNvSpPr txBox="1"/>
              <p:nvPr/>
            </p:nvSpPr>
            <p:spPr>
              <a:xfrm>
                <a:off x="4356625" y="1786375"/>
                <a:ext cx="239400" cy="1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𝜷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86" name="Google Shape;186;p18"/>
              <p:cNvSpPr txBox="1"/>
              <p:nvPr/>
            </p:nvSpPr>
            <p:spPr>
              <a:xfrm>
                <a:off x="5877625" y="1806175"/>
                <a:ext cx="239400" cy="15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Lato"/>
                    <a:ea typeface="Lato"/>
                    <a:cs typeface="Lato"/>
                    <a:sym typeface="Lato"/>
                  </a:rPr>
                  <a:t>𝝈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187" name="Google Shape;187;p18"/>
            <p:cNvSpPr/>
            <p:nvPr/>
          </p:nvSpPr>
          <p:spPr>
            <a:xfrm>
              <a:off x="7112575" y="2423100"/>
              <a:ext cx="1048500" cy="3180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Death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5636788" y="2822950"/>
              <a:ext cx="1048500" cy="3180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Hospitalized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7112575" y="2822950"/>
              <a:ext cx="1048500" cy="3180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Recovered</a:t>
              </a:r>
              <a:endParaRPr sz="1200">
                <a:solidFill>
                  <a:schemeClr val="lt1"/>
                </a:solidFill>
              </a:endParaRPr>
            </a:p>
          </p:txBody>
        </p:sp>
      </p:grpSp>
      <p:cxnSp>
        <p:nvCxnSpPr>
          <p:cNvPr id="190" name="Google Shape;190;p18"/>
          <p:cNvCxnSpPr>
            <a:endCxn id="191" idx="1"/>
          </p:cNvCxnSpPr>
          <p:nvPr/>
        </p:nvCxnSpPr>
        <p:spPr>
          <a:xfrm flipH="1" rot="10800000">
            <a:off x="5168200" y="2905750"/>
            <a:ext cx="4116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92" name="Google Shape;192;p18"/>
          <p:cNvGrpSpPr/>
          <p:nvPr/>
        </p:nvGrpSpPr>
        <p:grpSpPr>
          <a:xfrm>
            <a:off x="805650" y="2281500"/>
            <a:ext cx="7355425" cy="924200"/>
            <a:chOff x="805650" y="2281500"/>
            <a:chExt cx="7355425" cy="924200"/>
          </a:xfrm>
        </p:grpSpPr>
        <p:sp>
          <p:nvSpPr>
            <p:cNvPr id="193" name="Google Shape;193;p18"/>
            <p:cNvSpPr txBox="1"/>
            <p:nvPr/>
          </p:nvSpPr>
          <p:spPr>
            <a:xfrm>
              <a:off x="1127950" y="2887700"/>
              <a:ext cx="9165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Vaccine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94" name="Google Shape;194;p18"/>
            <p:cNvGrpSpPr/>
            <p:nvPr/>
          </p:nvGrpSpPr>
          <p:grpSpPr>
            <a:xfrm>
              <a:off x="805650" y="2281500"/>
              <a:ext cx="7355425" cy="783250"/>
              <a:chOff x="805650" y="2281500"/>
              <a:chExt cx="7355425" cy="783250"/>
            </a:xfrm>
          </p:grpSpPr>
          <p:grpSp>
            <p:nvGrpSpPr>
              <p:cNvPr id="195" name="Google Shape;195;p18"/>
              <p:cNvGrpSpPr/>
              <p:nvPr/>
            </p:nvGrpSpPr>
            <p:grpSpPr>
              <a:xfrm>
                <a:off x="805650" y="2281500"/>
                <a:ext cx="7355425" cy="783250"/>
                <a:chOff x="805650" y="2281500"/>
                <a:chExt cx="7355425" cy="783250"/>
              </a:xfrm>
            </p:grpSpPr>
            <p:sp>
              <p:nvSpPr>
                <p:cNvPr id="196" name="Google Shape;196;p18"/>
                <p:cNvSpPr/>
                <p:nvPr/>
              </p:nvSpPr>
              <p:spPr>
                <a:xfrm>
                  <a:off x="5523275" y="2281500"/>
                  <a:ext cx="1246500" cy="465900"/>
                </a:xfrm>
                <a:prstGeom prst="stripedRightArrow">
                  <a:avLst>
                    <a:gd fmla="val 50000" name="adj1"/>
                    <a:gd fmla="val 48043" name="adj2"/>
                  </a:avLst>
                </a:prstGeom>
                <a:solidFill>
                  <a:srgbClr val="CCCCC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700"/>
                </a:p>
              </p:txBody>
            </p:sp>
            <p:grpSp>
              <p:nvGrpSpPr>
                <p:cNvPr id="197" name="Google Shape;197;p18"/>
                <p:cNvGrpSpPr/>
                <p:nvPr/>
              </p:nvGrpSpPr>
              <p:grpSpPr>
                <a:xfrm>
                  <a:off x="805650" y="2318050"/>
                  <a:ext cx="7355425" cy="746700"/>
                  <a:chOff x="805650" y="2318050"/>
                  <a:chExt cx="7355425" cy="746700"/>
                </a:xfrm>
              </p:grpSpPr>
              <p:grpSp>
                <p:nvGrpSpPr>
                  <p:cNvPr id="198" name="Google Shape;198;p18"/>
                  <p:cNvGrpSpPr/>
                  <p:nvPr/>
                </p:nvGrpSpPr>
                <p:grpSpPr>
                  <a:xfrm>
                    <a:off x="805650" y="2318050"/>
                    <a:ext cx="7355425" cy="746700"/>
                    <a:chOff x="805650" y="2318050"/>
                    <a:chExt cx="7355425" cy="746700"/>
                  </a:xfrm>
                </p:grpSpPr>
                <p:grpSp>
                  <p:nvGrpSpPr>
                    <p:cNvPr id="199" name="Google Shape;199;p18"/>
                    <p:cNvGrpSpPr/>
                    <p:nvPr/>
                  </p:nvGrpSpPr>
                  <p:grpSpPr>
                    <a:xfrm>
                      <a:off x="805650" y="2318050"/>
                      <a:ext cx="7355425" cy="746700"/>
                      <a:chOff x="805650" y="2394250"/>
                      <a:chExt cx="7355425" cy="746700"/>
                    </a:xfrm>
                  </p:grpSpPr>
                  <p:grpSp>
                    <p:nvGrpSpPr>
                      <p:cNvPr id="200" name="Google Shape;200;p18"/>
                      <p:cNvGrpSpPr/>
                      <p:nvPr/>
                    </p:nvGrpSpPr>
                    <p:grpSpPr>
                      <a:xfrm>
                        <a:off x="805650" y="2394250"/>
                        <a:ext cx="4502850" cy="746700"/>
                        <a:chOff x="3281025" y="1733225"/>
                        <a:chExt cx="4502850" cy="746700"/>
                      </a:xfrm>
                    </p:grpSpPr>
                    <p:grpSp>
                      <p:nvGrpSpPr>
                        <p:cNvPr id="201" name="Google Shape;201;p18"/>
                        <p:cNvGrpSpPr/>
                        <p:nvPr/>
                      </p:nvGrpSpPr>
                      <p:grpSpPr>
                        <a:xfrm>
                          <a:off x="3281025" y="1733225"/>
                          <a:ext cx="4502850" cy="746700"/>
                          <a:chOff x="3046475" y="2042450"/>
                          <a:chExt cx="4502850" cy="746700"/>
                        </a:xfrm>
                      </p:grpSpPr>
                      <p:sp>
                        <p:nvSpPr>
                          <p:cNvPr id="202" name="Google Shape;202;p18"/>
                          <p:cNvSpPr/>
                          <p:nvPr/>
                        </p:nvSpPr>
                        <p:spPr>
                          <a:xfrm>
                            <a:off x="3046475" y="2253900"/>
                            <a:ext cx="1048500" cy="318000"/>
                          </a:xfrm>
                          <a:prstGeom prst="roundRect">
                            <a:avLst>
                              <a:gd fmla="val 16667" name="adj"/>
                            </a:avLst>
                          </a:pr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" sz="1000">
                                <a:solidFill>
                                  <a:schemeClr val="lt1"/>
                                </a:solidFill>
                              </a:rPr>
                              <a:t>(1-v%)</a:t>
                            </a:r>
                            <a:endParaRPr sz="1200">
                              <a:solidFill>
                                <a:schemeClr val="lt1"/>
                              </a:solidFill>
                            </a:endParaRPr>
                          </a:p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" sz="1200">
                                <a:solidFill>
                                  <a:schemeClr val="lt1"/>
                                </a:solidFill>
                              </a:rPr>
                              <a:t>Susceptible</a:t>
                            </a:r>
                            <a:endParaRPr sz="1200">
                              <a:solidFill>
                                <a:schemeClr val="lt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Google Shape;203;p18"/>
                          <p:cNvSpPr/>
                          <p:nvPr/>
                        </p:nvSpPr>
                        <p:spPr>
                          <a:xfrm>
                            <a:off x="4536350" y="2253900"/>
                            <a:ext cx="1048500" cy="318000"/>
                          </a:xfrm>
                          <a:prstGeom prst="roundRect">
                            <a:avLst>
                              <a:gd fmla="val 16667" name="adj"/>
                            </a:avLst>
                          </a:prstGeom>
                          <a:solidFill>
                            <a:schemeClr val="accent2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" sz="1200">
                                <a:solidFill>
                                  <a:schemeClr val="lt1"/>
                                </a:solidFill>
                              </a:rPr>
                              <a:t>Exposed</a:t>
                            </a:r>
                            <a:endParaRPr sz="1200">
                              <a:solidFill>
                                <a:schemeClr val="lt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" name="Google Shape;204;p18"/>
                          <p:cNvSpPr/>
                          <p:nvPr/>
                        </p:nvSpPr>
                        <p:spPr>
                          <a:xfrm>
                            <a:off x="6026225" y="2042450"/>
                            <a:ext cx="1523100" cy="746700"/>
                          </a:xfrm>
                          <a:prstGeom prst="roundRect">
                            <a:avLst>
                              <a:gd fmla="val 16667" name="adj"/>
                            </a:avLst>
                          </a:prstGeom>
                          <a:solidFill>
                            <a:schemeClr val="accent3"/>
                          </a:solidFill>
                          <a:ln>
                            <a:noFill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" sz="1200">
                                <a:solidFill>
                                  <a:schemeClr val="lt1"/>
                                </a:solidFill>
                              </a:rPr>
                              <a:t>Infectious - Mild </a:t>
                            </a:r>
                            <a:r>
                              <a:rPr lang="en" sz="1000">
                                <a:solidFill>
                                  <a:schemeClr val="lt1"/>
                                </a:solidFill>
                              </a:rPr>
                              <a:t>(95%)</a:t>
                            </a:r>
                            <a:endParaRPr sz="1000">
                              <a:solidFill>
                                <a:schemeClr val="lt1"/>
                              </a:solidFill>
                            </a:endParaRPr>
                          </a:p>
                          <a:p>
                            <a:pPr indent="0" lvl="0" marL="0" rtl="0" algn="ctr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" sz="1200">
                                <a:solidFill>
                                  <a:schemeClr val="lt1"/>
                                </a:solidFill>
                              </a:rPr>
                              <a:t>Infectious - Critical</a:t>
                            </a:r>
                            <a:r>
                              <a:rPr lang="en" sz="1100">
                                <a:solidFill>
                                  <a:schemeClr val="lt1"/>
                                </a:solidFill>
                              </a:rPr>
                              <a:t> </a:t>
                            </a:r>
                            <a:r>
                              <a:rPr lang="en" sz="1000">
                                <a:solidFill>
                                  <a:schemeClr val="lt1"/>
                                </a:solidFill>
                              </a:rPr>
                              <a:t>(5%)</a:t>
                            </a:r>
                            <a:endParaRPr sz="1000">
                              <a:solidFill>
                                <a:schemeClr val="lt1"/>
                              </a:solidFill>
                            </a:endParaRPr>
                          </a:p>
                        </p:txBody>
                      </p:sp>
                      <p:cxnSp>
                        <p:nvCxnSpPr>
                          <p:cNvPr id="205" name="Google Shape;205;p18"/>
                          <p:cNvCxnSpPr>
                            <a:stCxn id="202" idx="3"/>
                            <a:endCxn id="203" idx="1"/>
                          </p:cNvCxnSpPr>
                          <p:nvPr/>
                        </p:nvCxnSpPr>
                        <p:spPr>
                          <a:xfrm>
                            <a:off x="4094975" y="2412900"/>
                            <a:ext cx="441300" cy="0"/>
                          </a:xfrm>
                          <a:prstGeom prst="straightConnector1">
                            <a:avLst/>
                          </a:prstGeom>
                          <a:noFill/>
                          <a:ln cap="flat" cmpd="sng" w="9525">
                            <a:solidFill>
                              <a:schemeClr val="dk2"/>
                            </a:solidFill>
                            <a:prstDash val="solid"/>
                            <a:round/>
                            <a:headEnd len="med" w="med" type="none"/>
                            <a:tailEnd len="med" w="med" type="triangle"/>
                          </a:ln>
                        </p:spPr>
                      </p:cxnSp>
                      <p:cxnSp>
                        <p:nvCxnSpPr>
                          <p:cNvPr id="206" name="Google Shape;206;p18"/>
                          <p:cNvCxnSpPr>
                            <a:stCxn id="203" idx="3"/>
                            <a:endCxn id="204" idx="1"/>
                          </p:cNvCxnSpPr>
                          <p:nvPr/>
                        </p:nvCxnSpPr>
                        <p:spPr>
                          <a:xfrm>
                            <a:off x="5584850" y="2412900"/>
                            <a:ext cx="441300" cy="3000"/>
                          </a:xfrm>
                          <a:prstGeom prst="straightConnector1">
                            <a:avLst/>
                          </a:prstGeom>
                          <a:noFill/>
                          <a:ln cap="flat" cmpd="sng" w="9525">
                            <a:solidFill>
                              <a:schemeClr val="dk2"/>
                            </a:solidFill>
                            <a:prstDash val="solid"/>
                            <a:round/>
                            <a:headEnd len="med" w="med" type="none"/>
                            <a:tailEnd len="med" w="med" type="triangle"/>
                          </a:ln>
                        </p:spPr>
                      </p:cxnSp>
                    </p:grpSp>
                    <p:sp>
                      <p:nvSpPr>
                        <p:cNvPr id="207" name="Google Shape;207;p18"/>
                        <p:cNvSpPr txBox="1"/>
                        <p:nvPr/>
                      </p:nvSpPr>
                      <p:spPr>
                        <a:xfrm>
                          <a:off x="4356625" y="1786375"/>
                          <a:ext cx="239400" cy="198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t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𝜷</a:t>
                          </a:r>
                          <a:endParaRPr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p:txBody>
                    </p:sp>
                    <p:sp>
                      <p:nvSpPr>
                        <p:cNvPr id="208" name="Google Shape;208;p18"/>
                        <p:cNvSpPr txBox="1"/>
                        <p:nvPr/>
                      </p:nvSpPr>
                      <p:spPr>
                        <a:xfrm>
                          <a:off x="5877625" y="1806175"/>
                          <a:ext cx="239400" cy="158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t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>
                              <a:latin typeface="Lato"/>
                              <a:ea typeface="Lato"/>
                              <a:cs typeface="Lato"/>
                              <a:sym typeface="Lato"/>
                            </a:rPr>
                            <a:t>𝝈</a:t>
                          </a:r>
                          <a:endParaRPr>
                            <a:latin typeface="Lato"/>
                            <a:ea typeface="Lato"/>
                            <a:cs typeface="Lato"/>
                            <a:sym typeface="Lato"/>
                          </a:endParaRPr>
                        </a:p>
                      </p:txBody>
                    </p:sp>
                  </p:grpSp>
                  <p:sp>
                    <p:nvSpPr>
                      <p:cNvPr id="209" name="Google Shape;209;p18"/>
                      <p:cNvSpPr/>
                      <p:nvPr/>
                    </p:nvSpPr>
                    <p:spPr>
                      <a:xfrm>
                        <a:off x="7112575" y="2423100"/>
                        <a:ext cx="1048500" cy="3180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</a:rPr>
                          <a:t>Death</a:t>
                        </a:r>
                        <a:endParaRPr sz="120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191" name="Google Shape;191;p18"/>
                      <p:cNvSpPr/>
                      <p:nvPr/>
                    </p:nvSpPr>
                    <p:spPr>
                      <a:xfrm>
                        <a:off x="5579800" y="2822950"/>
                        <a:ext cx="1102500" cy="3180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</a:rPr>
                          <a:t>Hospitalized</a:t>
                        </a:r>
                        <a:endParaRPr sz="120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  <p:sp>
                    <p:nvSpPr>
                      <p:cNvPr id="210" name="Google Shape;210;p18"/>
                      <p:cNvSpPr/>
                      <p:nvPr/>
                    </p:nvSpPr>
                    <p:spPr>
                      <a:xfrm>
                        <a:off x="7112575" y="2822950"/>
                        <a:ext cx="1048500" cy="318000"/>
                      </a:xfrm>
                      <a:prstGeom prst="roundRect">
                        <a:avLst>
                          <a:gd fmla="val 16667" name="adj"/>
                        </a:avLst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200">
                            <a:solidFill>
                              <a:schemeClr val="lt1"/>
                            </a:solidFill>
                          </a:rPr>
                          <a:t>Recovered</a:t>
                        </a:r>
                        <a:endParaRPr sz="1200">
                          <a:solidFill>
                            <a:schemeClr val="lt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211" name="Google Shape;211;p18"/>
                    <p:cNvCxnSpPr/>
                    <p:nvPr/>
                  </p:nvCxnSpPr>
                  <p:spPr>
                    <a:xfrm flipH="1" rot="10800000">
                      <a:off x="6682238" y="2909250"/>
                      <a:ext cx="468600" cy="66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dash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12" name="Google Shape;212;p18"/>
                    <p:cNvCxnSpPr>
                      <a:stCxn id="191" idx="3"/>
                      <a:endCxn id="209" idx="1"/>
                    </p:cNvCxnSpPr>
                    <p:nvPr/>
                  </p:nvCxnSpPr>
                  <p:spPr>
                    <a:xfrm flipH="1" rot="10800000">
                      <a:off x="6682300" y="2505850"/>
                      <a:ext cx="430200" cy="399900"/>
                    </a:xfrm>
                    <a:prstGeom prst="bentConnector3">
                      <a:avLst>
                        <a:gd fmla="val 50009" name="adj1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dash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cxnSp>
                <p:nvCxnSpPr>
                  <p:cNvPr id="213" name="Google Shape;213;p18"/>
                  <p:cNvCxnSpPr>
                    <a:endCxn id="209" idx="1"/>
                  </p:cNvCxnSpPr>
                  <p:nvPr/>
                </p:nvCxnSpPr>
                <p:spPr>
                  <a:xfrm>
                    <a:off x="6898975" y="2494800"/>
                    <a:ext cx="213600" cy="111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dashDot"/>
                    <a:round/>
                    <a:headEnd len="med" w="med" type="none"/>
                    <a:tailEnd len="med" w="med" type="triangle"/>
                  </a:ln>
                </p:spPr>
              </p:cxnSp>
            </p:grpSp>
          </p:grpSp>
          <p:sp>
            <p:nvSpPr>
              <p:cNvPr id="214" name="Google Shape;214;p18"/>
              <p:cNvSpPr txBox="1"/>
              <p:nvPr/>
            </p:nvSpPr>
            <p:spPr>
              <a:xfrm>
                <a:off x="5449000" y="2328200"/>
                <a:ext cx="1411800" cy="3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capacity overload</a:t>
                </a:r>
                <a:r>
                  <a:rPr lang="en" sz="700"/>
                  <a:t>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15" name="Google Shape;215;p18"/>
          <p:cNvSpPr/>
          <p:nvPr/>
        </p:nvSpPr>
        <p:spPr>
          <a:xfrm>
            <a:off x="957700" y="3011575"/>
            <a:ext cx="214800" cy="148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 txBox="1"/>
          <p:nvPr>
            <p:ph idx="1" type="body"/>
          </p:nvPr>
        </p:nvSpPr>
        <p:spPr>
          <a:xfrm>
            <a:off x="729450" y="1926475"/>
            <a:ext cx="812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(Total Population) = S (Susceptible)+E (Exposed)+I (Infectious)+R (Recovered)+D (Death)+H (Hospitalized)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wo vaccine parameter added: vaccine injection date &amp; vaccine proportion (v%)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vaccine injection date, the susceptible population is decreased by the proportion of vaccine injection ratio, leading less people to get infected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729450" y="1318650"/>
            <a:ext cx="8013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</a:t>
            </a:r>
            <a:r>
              <a:rPr lang="en"/>
              <a:t>Simulation </a:t>
            </a:r>
            <a:r>
              <a:rPr lang="en"/>
              <a:t>- Covid19</a:t>
            </a:r>
            <a:r>
              <a:rPr lang="en"/>
              <a:t>: </a:t>
            </a:r>
            <a:r>
              <a:rPr lang="en"/>
              <a:t>Social distance</a:t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50" y="2230775"/>
            <a:ext cx="3701649" cy="20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450" y="2230775"/>
            <a:ext cx="3652524" cy="204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4975" y="2959825"/>
            <a:ext cx="1024725" cy="1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/>
          <p:nvPr>
            <p:ph type="title"/>
          </p:nvPr>
        </p:nvSpPr>
        <p:spPr>
          <a:xfrm>
            <a:off x="729450" y="1318650"/>
            <a:ext cx="8508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Simulation - Covid19: Vaccine allocation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76" y="2218275"/>
            <a:ext cx="6898351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325" y="2976475"/>
            <a:ext cx="1206450" cy="12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729450" y="1318650"/>
            <a:ext cx="816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Simulation </a:t>
            </a:r>
            <a:r>
              <a:rPr lang="en"/>
              <a:t>- Covid19: Hospital Efficiency</a:t>
            </a:r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75" y="2968025"/>
            <a:ext cx="1206450" cy="1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50" y="2238100"/>
            <a:ext cx="3549851" cy="19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8662" y="2219214"/>
            <a:ext cx="3422699" cy="18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